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5"/>
  </p:notesMasterIdLst>
  <p:handoutMasterIdLst>
    <p:handoutMasterId r:id="rId16"/>
  </p:handoutMasterIdLst>
  <p:sldIdLst>
    <p:sldId id="256" r:id="rId3"/>
    <p:sldId id="257" r:id="rId4"/>
    <p:sldId id="267" r:id="rId5"/>
    <p:sldId id="268" r:id="rId6"/>
    <p:sldId id="269" r:id="rId7"/>
    <p:sldId id="258" r:id="rId8"/>
    <p:sldId id="260" r:id="rId9"/>
    <p:sldId id="261" r:id="rId10"/>
    <p:sldId id="262" r:id="rId11"/>
    <p:sldId id="263" r:id="rId12"/>
    <p:sldId id="266" r:id="rId13"/>
    <p:sldId id="270" r:id="rId14"/>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5274" autoAdjust="0"/>
  </p:normalViewPr>
  <p:slideViewPr>
    <p:cSldViewPr>
      <p:cViewPr varScale="1">
        <p:scale>
          <a:sx n="74" d="100"/>
          <a:sy n="74" d="100"/>
        </p:scale>
        <p:origin x="420" y="72"/>
      </p:cViewPr>
      <p:guideLst>
        <p:guide pos="3839"/>
        <p:guide orient="horz" pos="2160"/>
      </p:guideLst>
    </p:cSldViewPr>
  </p:slideViewPr>
  <p:notesTextViewPr>
    <p:cViewPr>
      <p:scale>
        <a:sx n="1" d="1"/>
        <a:sy n="1" d="1"/>
      </p:scale>
      <p:origin x="0" y="0"/>
    </p:cViewPr>
  </p:notesTextViewPr>
  <p:sorterViewPr>
    <p:cViewPr>
      <p:scale>
        <a:sx n="106" d="100"/>
        <a:sy n="106" d="100"/>
      </p:scale>
      <p:origin x="0" y="0"/>
    </p:cViewPr>
  </p:sorterViewPr>
  <p:notesViewPr>
    <p:cSldViewPr showGuides="1">
      <p:cViewPr varScale="1">
        <p:scale>
          <a:sx n="63" d="100"/>
          <a:sy n="63" d="100"/>
        </p:scale>
        <p:origin x="198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84AA43A-3F76-4A13-9CD6-36134EB429E3}" type="datetimeFigureOut">
              <a:rPr lang="en-US"/>
              <a:t>4/28/2016</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F674A4F-2B7A-4ECB-A400-260B2FFC03C1}" type="datetimeFigureOut">
              <a:rPr lang="en-US"/>
              <a:t>4/28/2016</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4/28/2016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4/28/2016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4/28/2016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4/28/2016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4/28/2016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4/28/2016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4/28/2016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4/28/2016</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lissa.carter@plainviewis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raphite.org/top-picks/awesome-algebra-apps-and-website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hyperlink" Target="http://igamemom.com/fun-math-youtube-channels-for-kids/" TargetMode="External"/><Relationship Id="rId1" Type="http://schemas.openxmlformats.org/officeDocument/2006/relationships/slideLayout" Target="../slideLayouts/slideLayout7.xml"/><Relationship Id="rId6" Type="http://schemas.openxmlformats.org/officeDocument/2006/relationships/hyperlink" Target="http://info.marygrove.edu/matblog/5-of-the-best-youtube-channels-for-history-teachers" TargetMode="External"/><Relationship Id="rId5" Type="http://schemas.openxmlformats.org/officeDocument/2006/relationships/image" Target="../media/image16.jpeg"/><Relationship Id="rId4" Type="http://schemas.openxmlformats.org/officeDocument/2006/relationships/hyperlink" Target="http://igamemom.com/youtube-channels-of-fun-science-for-ki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gws.ala.org/category/sciences"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www.ebizmba.com/articles/science-websi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itunes.apple.com/us/app/timeline-ww1-robert-macneil/id664638354?at=11l6cL&amp;ct=TimelineWW1" TargetMode="External"/><Relationship Id="rId3" Type="http://schemas.openxmlformats.org/officeDocument/2006/relationships/hyperlink" Target="http://igamemom.com/2013/06/18/free-app-european-exploration-the-age-of-discovery/" TargetMode="External"/><Relationship Id="rId7" Type="http://schemas.openxmlformats.org/officeDocument/2006/relationships/hyperlink" Target="https://itunes.apple.com/us/app/timeline-world-war-2-robert/id516540098?at=11l6cL&amp;ct=TimelineWW2" TargetMode="External"/><Relationship Id="rId2" Type="http://schemas.openxmlformats.org/officeDocument/2006/relationships/hyperlink" Target="http://igamemom.com/2015/02/16/learn-mediterranean-history-with-medelia-app/" TargetMode="External"/><Relationship Id="rId1" Type="http://schemas.openxmlformats.org/officeDocument/2006/relationships/slideLayout" Target="../slideLayouts/slideLayout7.xml"/><Relationship Id="rId6" Type="http://schemas.openxmlformats.org/officeDocument/2006/relationships/hyperlink" Target="http://igamemom.com/2012/09/10/unique-history-app-timeline-eons/" TargetMode="External"/><Relationship Id="rId5" Type="http://schemas.openxmlformats.org/officeDocument/2006/relationships/hyperlink" Target="http://igamemom.com/2012/11/14/learn-history-with-britannica-kids-ancient-rome/" TargetMode="External"/><Relationship Id="rId4" Type="http://schemas.openxmlformats.org/officeDocument/2006/relationships/hyperlink" Target="http://igamemom.com/2015/01/22/learn-britain-history-and-culture-with-eric-and-bruce/"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igamemom.com/2015/08/29/learn-photo-editing-history-and-technique-with-faking-it/" TargetMode="External"/><Relationship Id="rId3" Type="http://schemas.openxmlformats.org/officeDocument/2006/relationships/hyperlink" Target="http://igamemom.com/2012/09/19/the-oregon-trail-great-history-simulation-game/" TargetMode="External"/><Relationship Id="rId7" Type="http://schemas.openxmlformats.org/officeDocument/2006/relationships/hyperlink" Target="http://igamemom.com/2015/11/07/photo-archive-of-world-war-2-pictures/" TargetMode="External"/><Relationship Id="rId2" Type="http://schemas.openxmlformats.org/officeDocument/2006/relationships/hyperlink" Target="https://itunes.apple.com/us/app/today-in-history/id312028507?at=11l6cL&amp;ct=TodayInHistory" TargetMode="External"/><Relationship Id="rId1" Type="http://schemas.openxmlformats.org/officeDocument/2006/relationships/slideLayout" Target="../slideLayouts/slideLayout7.xml"/><Relationship Id="rId6" Type="http://schemas.openxmlformats.org/officeDocument/2006/relationships/hyperlink" Target="http://igamemom.com/2012/02/20/one-day-free-u-s-presidents-app/" TargetMode="External"/><Relationship Id="rId5" Type="http://schemas.openxmlformats.org/officeDocument/2006/relationships/hyperlink" Target="http://igamemom.com/2015/02/26/free-app-learn-history-jfk-challenge/" TargetMode="External"/><Relationship Id="rId4" Type="http://schemas.openxmlformats.org/officeDocument/2006/relationships/hyperlink" Target="https://itunes.apple.com/us/app/presidents-vs.-aliens/id427418941?at=11l6cL&amp;ct=PresidentAliens"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Store/Getting-Nerdy-With-Mel-And-Gerdy/Category/Scientific-Method" TargetMode="External"/><Relationship Id="rId3" Type="http://schemas.openxmlformats.org/officeDocument/2006/relationships/hyperlink" Target="http://www.bbc.co.uk/bitesize/ks2/games/questionaut/" TargetMode="External"/><Relationship Id="rId7" Type="http://schemas.openxmlformats.org/officeDocument/2006/relationships/hyperlink" Target="http://www.sciencemuseum.org.uk/launchpad/launchball/"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www.wonderville.ca/" TargetMode="External"/><Relationship Id="rId5" Type="http://schemas.openxmlformats.org/officeDocument/2006/relationships/hyperlink" Target="http://www.edheads.org/" TargetMode="External"/><Relationship Id="rId4" Type="http://schemas.openxmlformats.org/officeDocument/2006/relationships/hyperlink" Target="https://www.teacherspayteachers.com/Store/Getting-Nerdy-With-Mel-And-Gerdy/Category/Test-Prep-Study-Tool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iencenetlinks.com/interactives/systems.html" TargetMode="External"/><Relationship Id="rId13" Type="http://schemas.openxmlformats.org/officeDocument/2006/relationships/hyperlink" Target="https://www.teacherspayteachers.com/Product/Genetics-1064384" TargetMode="External"/><Relationship Id="rId3" Type="http://schemas.openxmlformats.org/officeDocument/2006/relationships/hyperlink" Target="https://www.teacherspayteachers.com/Product/Lab-Safety-Bundle-1372464" TargetMode="External"/><Relationship Id="rId7" Type="http://schemas.openxmlformats.org/officeDocument/2006/relationships/hyperlink" Target="https://www.teacherspayteachers.com/Product/Evolution-686599" TargetMode="External"/><Relationship Id="rId12" Type="http://schemas.openxmlformats.org/officeDocument/2006/relationships/hyperlink" Target="https://www.dnalc.org/resources/" TargetMode="External"/><Relationship Id="rId2" Type="http://schemas.openxmlformats.org/officeDocument/2006/relationships/hyperlink" Target="http://www.patana.ac.th/secondary/science/blogs/get_clobbered%5b1%5d.swf" TargetMode="External"/><Relationship Id="rId1" Type="http://schemas.openxmlformats.org/officeDocument/2006/relationships/slideLayout" Target="../slideLayouts/slideLayout7.xml"/><Relationship Id="rId6" Type="http://schemas.openxmlformats.org/officeDocument/2006/relationships/hyperlink" Target="http://www.sciencechannel.com/games-and-interactives/charles-darwin-game/" TargetMode="External"/><Relationship Id="rId11" Type="http://schemas.openxmlformats.org/officeDocument/2006/relationships/hyperlink" Target="https://www.teacherspayteachers.com/Product/Digestive-System-475486" TargetMode="External"/><Relationship Id="rId5" Type="http://schemas.openxmlformats.org/officeDocument/2006/relationships/hyperlink" Target="https://www.teacherspayteachers.com/Store/Getting-Nerdy-With-Mel-And-Gerdy/Category/Scientific-Method" TargetMode="External"/><Relationship Id="rId10" Type="http://schemas.openxmlformats.org/officeDocument/2006/relationships/hyperlink" Target="http://kitses.com/animation/swfs/digestion.swf" TargetMode="External"/><Relationship Id="rId4" Type="http://schemas.openxmlformats.org/officeDocument/2006/relationships/hyperlink" Target="http://www.vectorpark.com/levers/" TargetMode="External"/><Relationship Id="rId9" Type="http://schemas.openxmlformats.org/officeDocument/2006/relationships/hyperlink" Target="https://www.teacherspayteachers.com/Product/Body-Systems-1921027"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hyperlink" Target="https://itunes.apple.com/us/developer/photomath-inc./id901413062"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itunes.apple.com/us/developer/mathway-llc/id467329680"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10058399" cy="2743200"/>
          </a:xfrm>
        </p:spPr>
        <p:txBody>
          <a:bodyPr/>
          <a:lstStyle/>
          <a:p>
            <a:r>
              <a:rPr lang="en-US" dirty="0" smtClean="0">
                <a:latin typeface="a song for jennifer bold" pitchFamily="2" charset="0"/>
              </a:rPr>
              <a:t>Integrating Technology into Math, Science and Social Studies</a:t>
            </a:r>
            <a:endParaRPr lang="en-US" dirty="0">
              <a:latin typeface="a song for jennifer bold" pitchFamily="2" charset="0"/>
            </a:endParaRPr>
          </a:p>
        </p:txBody>
      </p:sp>
      <p:sp>
        <p:nvSpPr>
          <p:cNvPr id="3" name="Subtitle 2"/>
          <p:cNvSpPr>
            <a:spLocks noGrp="1"/>
          </p:cNvSpPr>
          <p:nvPr>
            <p:ph type="subTitle" idx="1"/>
          </p:nvPr>
        </p:nvSpPr>
        <p:spPr>
          <a:xfrm>
            <a:off x="1522413" y="5105400"/>
            <a:ext cx="9372599" cy="1524000"/>
          </a:xfrm>
        </p:spPr>
        <p:txBody>
          <a:bodyPr>
            <a:normAutofit/>
          </a:bodyPr>
          <a:lstStyle/>
          <a:p>
            <a:r>
              <a:rPr lang="en-US" dirty="0" smtClean="0"/>
              <a:t>Alissa Carter</a:t>
            </a:r>
          </a:p>
          <a:p>
            <a:r>
              <a:rPr lang="en-US" dirty="0" smtClean="0"/>
              <a:t>Advanced Academic Services/Instructional Technology Coordinator</a:t>
            </a:r>
          </a:p>
          <a:p>
            <a:r>
              <a:rPr lang="en-US" dirty="0" smtClean="0">
                <a:hlinkClick r:id="rId2"/>
              </a:rPr>
              <a:t>alissa.carter@plainviewisd.org</a:t>
            </a:r>
            <a:r>
              <a:rPr lang="en-US" dirty="0" smtClean="0"/>
              <a:t> </a:t>
            </a:r>
            <a:endParaRPr lang="en-US" dirty="0"/>
          </a:p>
        </p:txBody>
      </p:sp>
      <p:pic>
        <p:nvPicPr>
          <p:cNvPr id="1026" name="Picture 2" descr="http://www.bia-sjsu.org/wp-content/uploads/2015/04/Camera-Technology-to-Assist-Your-Property-Inspection-Ap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812" y="384820"/>
            <a:ext cx="3886200" cy="276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9012" y="914400"/>
            <a:ext cx="10396538" cy="3189299"/>
          </a:xfrm>
          <a:prstGeom prst="rect">
            <a:avLst/>
          </a:prstGeom>
        </p:spPr>
      </p:pic>
      <p:sp>
        <p:nvSpPr>
          <p:cNvPr id="5" name="Rectangle 4"/>
          <p:cNvSpPr/>
          <p:nvPr/>
        </p:nvSpPr>
        <p:spPr>
          <a:xfrm>
            <a:off x="586581" y="4876800"/>
            <a:ext cx="11201400" cy="523220"/>
          </a:xfrm>
          <a:prstGeom prst="rect">
            <a:avLst/>
          </a:prstGeom>
        </p:spPr>
        <p:txBody>
          <a:bodyPr wrap="square">
            <a:spAutoFit/>
          </a:bodyPr>
          <a:lstStyle/>
          <a:p>
            <a:r>
              <a:rPr lang="en-US" sz="2800" dirty="0">
                <a:hlinkClick r:id="rId3"/>
              </a:rPr>
              <a:t>https://www.graphite.org/top-picks/awesome-algebra-apps-and-websites</a:t>
            </a:r>
            <a:endParaRPr lang="en-US" sz="2800"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h YouTube channel school age ki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228600"/>
            <a:ext cx="2971800" cy="5219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ol science YouTube channels kids lov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2" y="1143000"/>
            <a:ext cx="3048000" cy="5207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story_teach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2212" y="1434139"/>
            <a:ext cx="4495800" cy="280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5942012" y="1759424"/>
            <a:ext cx="5942767" cy="2819400"/>
          </a:xfrm>
          <a:prstGeom prst="rect">
            <a:avLst/>
          </a:prstGeom>
        </p:spPr>
      </p:pic>
      <p:pic>
        <p:nvPicPr>
          <p:cNvPr id="3" name="Picture 2">
            <a:hlinkClick r:id="rId4"/>
          </p:cNvPr>
          <p:cNvPicPr>
            <a:picLocks noChangeAspect="1"/>
          </p:cNvPicPr>
          <p:nvPr/>
        </p:nvPicPr>
        <p:blipFill>
          <a:blip r:embed="rId5"/>
          <a:stretch>
            <a:fillRect/>
          </a:stretch>
        </p:blipFill>
        <p:spPr>
          <a:xfrm>
            <a:off x="303212" y="1752600"/>
            <a:ext cx="4975573" cy="2590800"/>
          </a:xfrm>
          <a:prstGeom prst="rect">
            <a:avLst/>
          </a:prstGeom>
        </p:spPr>
      </p:pic>
      <p:sp>
        <p:nvSpPr>
          <p:cNvPr id="4" name="Title 3"/>
          <p:cNvSpPr>
            <a:spLocks noGrp="1"/>
          </p:cNvSpPr>
          <p:nvPr>
            <p:ph type="title"/>
          </p:nvPr>
        </p:nvSpPr>
        <p:spPr/>
        <p:txBody>
          <a:bodyPr/>
          <a:lstStyle/>
          <a:p>
            <a:r>
              <a:rPr lang="en-US" dirty="0" smtClean="0"/>
              <a:t>Science Websites</a:t>
            </a:r>
            <a:endParaRPr lang="en-US" dirty="0"/>
          </a:p>
        </p:txBody>
      </p:sp>
    </p:spTree>
    <p:extLst>
      <p:ext uri="{BB962C8B-B14F-4D97-AF65-F5344CB8AC3E}">
        <p14:creationId xmlns:p14="http://schemas.microsoft.com/office/powerpoint/2010/main" val="24716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9576" b="42578"/>
          <a:stretch/>
        </p:blipFill>
        <p:spPr>
          <a:xfrm>
            <a:off x="227012" y="1980486"/>
            <a:ext cx="5409215" cy="4039314"/>
          </a:xfrm>
          <a:prstGeom prst="rect">
            <a:avLst/>
          </a:prstGeom>
        </p:spPr>
      </p:pic>
      <p:pic>
        <p:nvPicPr>
          <p:cNvPr id="6" name="Picture 5"/>
          <p:cNvPicPr>
            <a:picLocks noChangeAspect="1"/>
          </p:cNvPicPr>
          <p:nvPr/>
        </p:nvPicPr>
        <p:blipFill rotWithShape="1">
          <a:blip r:embed="rId2"/>
          <a:srcRect t="57039"/>
          <a:stretch/>
        </p:blipFill>
        <p:spPr>
          <a:xfrm>
            <a:off x="6094412" y="1980486"/>
            <a:ext cx="5562600" cy="4007938"/>
          </a:xfrm>
          <a:prstGeom prst="rect">
            <a:avLst/>
          </a:prstGeom>
        </p:spPr>
      </p:pic>
      <p:pic>
        <p:nvPicPr>
          <p:cNvPr id="8" name="Picture 7"/>
          <p:cNvPicPr>
            <a:picLocks noChangeAspect="1"/>
          </p:cNvPicPr>
          <p:nvPr/>
        </p:nvPicPr>
        <p:blipFill>
          <a:blip r:embed="rId3"/>
          <a:stretch>
            <a:fillRect/>
          </a:stretch>
        </p:blipFill>
        <p:spPr>
          <a:xfrm>
            <a:off x="2608355" y="304800"/>
            <a:ext cx="5848257" cy="1346889"/>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75012" y="304800"/>
            <a:ext cx="5176838" cy="6281871"/>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08412" y="228600"/>
            <a:ext cx="5867400" cy="6524747"/>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36812" y="333137"/>
            <a:ext cx="9450387" cy="6524863"/>
          </a:xfrm>
          <a:prstGeom prst="rect">
            <a:avLst/>
          </a:prstGeom>
        </p:spPr>
        <p:txBody>
          <a:bodyPr wrap="square">
            <a:spAutoFit/>
          </a:bodyPr>
          <a:lstStyle/>
          <a:p>
            <a:r>
              <a:rPr lang="en-US" sz="2200" dirty="0" err="1">
                <a:latin typeface="Arial" panose="020B0604020202020204" pitchFamily="34" charset="0"/>
                <a:hlinkClick r:id="rId2"/>
              </a:rPr>
              <a:t>Medelia</a:t>
            </a:r>
            <a:r>
              <a:rPr lang="en-US" sz="2200" dirty="0">
                <a:latin typeface="Arial" panose="020B0604020202020204" pitchFamily="34" charset="0"/>
              </a:rPr>
              <a:t> is a free app helping kids learn about the history of Mediterranean cities.</a:t>
            </a:r>
          </a:p>
          <a:p>
            <a:r>
              <a:rPr lang="en-US" sz="2200" dirty="0">
                <a:latin typeface="Arial" panose="020B0604020202020204" pitchFamily="34" charset="0"/>
                <a:hlinkClick r:id="rId3"/>
              </a:rPr>
              <a:t>European Exploration</a:t>
            </a:r>
            <a:r>
              <a:rPr lang="en-US" sz="2200" dirty="0">
                <a:latin typeface="Arial" panose="020B0604020202020204" pitchFamily="34" charset="0"/>
              </a:rPr>
              <a:t> is a free app letting kids to be a 15th Century ship captain who is responsible for building the ship, recruit the crew, and explore the world.</a:t>
            </a:r>
          </a:p>
          <a:p>
            <a:r>
              <a:rPr lang="en-US" sz="2200" dirty="0">
                <a:latin typeface="Arial" panose="020B0604020202020204" pitchFamily="34" charset="0"/>
                <a:hlinkClick r:id="rId4"/>
              </a:rPr>
              <a:t>Eric and Bruce Travel to Britain</a:t>
            </a:r>
            <a:r>
              <a:rPr lang="en-US" sz="2200" dirty="0">
                <a:latin typeface="Arial" panose="020B0604020202020204" pitchFamily="34" charset="0"/>
              </a:rPr>
              <a:t> is designed for preschool to kindergarten kids to learn the history of Britain. It is a self paced exploratory app for young children.</a:t>
            </a:r>
          </a:p>
          <a:p>
            <a:r>
              <a:rPr lang="en-US" sz="2200" dirty="0">
                <a:latin typeface="Arial" panose="020B0604020202020204" pitchFamily="34" charset="0"/>
                <a:hlinkClick r:id="rId5"/>
              </a:rPr>
              <a:t>Ancient Rome by Britannica Kids</a:t>
            </a:r>
            <a:r>
              <a:rPr lang="en-US" sz="2200" dirty="0">
                <a:latin typeface="Arial" panose="020B0604020202020204" pitchFamily="34" charset="0"/>
              </a:rPr>
              <a:t> is a very well designed app teaching kids about ancient Rome, including media rich material, games, and quizzes.</a:t>
            </a:r>
          </a:p>
          <a:p>
            <a:r>
              <a:rPr lang="en-US" sz="2200" dirty="0">
                <a:latin typeface="Arial" panose="020B0604020202020204" pitchFamily="34" charset="0"/>
                <a:hlinkClick r:id="rId6"/>
              </a:rPr>
              <a:t>Timeline Eons</a:t>
            </a:r>
            <a:r>
              <a:rPr lang="en-US" sz="2200" dirty="0">
                <a:latin typeface="Arial" panose="020B0604020202020204" pitchFamily="34" charset="0"/>
              </a:rPr>
              <a:t> is a very uniquely designed app. All major historical events are organized on the timeline, kids can zoom in and out the timeline to learn history during certain time period</a:t>
            </a:r>
            <a:r>
              <a:rPr lang="en-US" sz="2200" dirty="0" smtClean="0">
                <a:latin typeface="Arial" panose="020B0604020202020204" pitchFamily="34" charset="0"/>
              </a:rPr>
              <a:t>.</a:t>
            </a:r>
          </a:p>
          <a:p>
            <a:r>
              <a:rPr lang="en-US" sz="2200" dirty="0">
                <a:latin typeface="Arial" panose="020B0604020202020204" pitchFamily="34" charset="0"/>
                <a:hlinkClick r:id="rId7"/>
              </a:rPr>
              <a:t>Timeline World War 2 with Robert </a:t>
            </a:r>
            <a:r>
              <a:rPr lang="en-US" sz="2200" dirty="0" err="1">
                <a:latin typeface="Arial" panose="020B0604020202020204" pitchFamily="34" charset="0"/>
                <a:hlinkClick r:id="rId7"/>
              </a:rPr>
              <a:t>MacNeil</a:t>
            </a:r>
            <a:r>
              <a:rPr lang="en-US" sz="2200" dirty="0">
                <a:latin typeface="Arial" panose="020B0604020202020204" pitchFamily="34" charset="0"/>
              </a:rPr>
              <a:t> is another timeline app. Users can zoom in and out of the timeline of the entire war, go through over 2000 events, with information on key personalities, battles, locations.</a:t>
            </a:r>
          </a:p>
          <a:p>
            <a:r>
              <a:rPr lang="en-US" sz="2200" dirty="0">
                <a:latin typeface="Arial" panose="020B0604020202020204" pitchFamily="34" charset="0"/>
                <a:hlinkClick r:id="rId8"/>
              </a:rPr>
              <a:t>Timeline World War 1 with Robert </a:t>
            </a:r>
            <a:r>
              <a:rPr lang="en-US" sz="2200" dirty="0" err="1">
                <a:latin typeface="Arial" panose="020B0604020202020204" pitchFamily="34" charset="0"/>
                <a:hlinkClick r:id="rId8"/>
              </a:rPr>
              <a:t>MacNeil</a:t>
            </a:r>
            <a:r>
              <a:rPr lang="en-US" sz="2200" dirty="0">
                <a:latin typeface="Arial" panose="020B0604020202020204" pitchFamily="34" charset="0"/>
              </a:rPr>
              <a:t> is a similar app to the last one, but is for World War I.</a:t>
            </a:r>
          </a:p>
          <a:p>
            <a:endParaRPr lang="en-US" sz="2200" dirty="0">
              <a:latin typeface="Arial" panose="020B0604020202020204" pitchFamily="34" charset="0"/>
            </a:endParaRPr>
          </a:p>
        </p:txBody>
      </p:sp>
      <p:pic>
        <p:nvPicPr>
          <p:cNvPr id="9" name="Picture 8"/>
          <p:cNvPicPr>
            <a:picLocks noChangeAspect="1"/>
          </p:cNvPicPr>
          <p:nvPr/>
        </p:nvPicPr>
        <p:blipFill>
          <a:blip r:embed="rId9"/>
          <a:stretch>
            <a:fillRect/>
          </a:stretch>
        </p:blipFill>
        <p:spPr>
          <a:xfrm>
            <a:off x="379412" y="1371600"/>
            <a:ext cx="1877841" cy="2790825"/>
          </a:xfrm>
          <a:prstGeom prst="rect">
            <a:avLst/>
          </a:prstGeo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012" y="152400"/>
            <a:ext cx="8686800" cy="6524863"/>
          </a:xfrm>
          <a:prstGeom prst="rect">
            <a:avLst/>
          </a:prstGeom>
        </p:spPr>
        <p:txBody>
          <a:bodyPr wrap="square">
            <a:spAutoFit/>
          </a:bodyPr>
          <a:lstStyle/>
          <a:p>
            <a:r>
              <a:rPr lang="en-US" sz="2200" dirty="0" smtClean="0">
                <a:latin typeface="Arial" panose="020B0604020202020204" pitchFamily="34" charset="0"/>
                <a:hlinkClick r:id="rId2"/>
              </a:rPr>
              <a:t>Today </a:t>
            </a:r>
            <a:r>
              <a:rPr lang="en-US" sz="2200" dirty="0">
                <a:latin typeface="Arial" panose="020B0604020202020204" pitchFamily="34" charset="0"/>
                <a:hlinkClick r:id="rId2"/>
              </a:rPr>
              <a:t>in History</a:t>
            </a:r>
            <a:r>
              <a:rPr lang="en-US" sz="2200" dirty="0">
                <a:latin typeface="Arial" panose="020B0604020202020204" pitchFamily="34" charset="0"/>
              </a:rPr>
              <a:t> is the best way to get key facts about iconic global events and fun facts from across the centuries.</a:t>
            </a:r>
          </a:p>
          <a:p>
            <a:r>
              <a:rPr lang="en-US" sz="2200" dirty="0">
                <a:latin typeface="Arial" panose="020B0604020202020204" pitchFamily="34" charset="0"/>
                <a:hlinkClick r:id="rId3"/>
              </a:rPr>
              <a:t>The Oregon Trail</a:t>
            </a:r>
            <a:r>
              <a:rPr lang="en-US" sz="2200" dirty="0">
                <a:latin typeface="Arial" panose="020B0604020202020204" pitchFamily="34" charset="0"/>
              </a:rPr>
              <a:t>: many people have played the computer version of the game. Now it is also available as apps. Kids role play as historical pioneers traveling west in the 1800s.</a:t>
            </a:r>
          </a:p>
          <a:p>
            <a:r>
              <a:rPr lang="en-US" sz="2200" dirty="0">
                <a:latin typeface="Arial" panose="020B0604020202020204" pitchFamily="34" charset="0"/>
                <a:hlinkClick r:id="rId4"/>
              </a:rPr>
              <a:t>President vs Aliens</a:t>
            </a:r>
            <a:r>
              <a:rPr lang="en-US" sz="2200" dirty="0">
                <a:latin typeface="Arial" panose="020B0604020202020204" pitchFamily="34" charset="0"/>
              </a:rPr>
              <a:t> is a fun game helping kids learn about US presidents.</a:t>
            </a:r>
          </a:p>
          <a:p>
            <a:r>
              <a:rPr lang="en-US" sz="2200" dirty="0">
                <a:latin typeface="Arial" panose="020B0604020202020204" pitchFamily="34" charset="0"/>
                <a:hlinkClick r:id="rId5"/>
              </a:rPr>
              <a:t>JFK Challenge</a:t>
            </a:r>
            <a:r>
              <a:rPr lang="en-US" sz="2200" dirty="0">
                <a:latin typeface="Arial" panose="020B0604020202020204" pitchFamily="34" charset="0"/>
              </a:rPr>
              <a:t> is a free app from The John F. Kennedy Presidential Library and Museum, for kids to learn the history, particularly the two initiatives by JFK – The Peace Corps and The Space Program.</a:t>
            </a:r>
          </a:p>
          <a:p>
            <a:r>
              <a:rPr lang="en-US" sz="2200" dirty="0">
                <a:latin typeface="Arial" panose="020B0604020202020204" pitchFamily="34" charset="0"/>
                <a:hlinkClick r:id="rId6"/>
              </a:rPr>
              <a:t>US Presidents by Britannica</a:t>
            </a:r>
            <a:r>
              <a:rPr lang="en-US" sz="2200" dirty="0">
                <a:latin typeface="Arial" panose="020B0604020202020204" pitchFamily="34" charset="0"/>
              </a:rPr>
              <a:t>: includes detailed profiles of all the US presidents, such as presidential portrait, first lady, birthday and fun facts.</a:t>
            </a:r>
          </a:p>
          <a:p>
            <a:r>
              <a:rPr lang="en-US" sz="2200" dirty="0" err="1">
                <a:latin typeface="Arial" panose="020B0604020202020204" pitchFamily="34" charset="0"/>
                <a:hlinkClick r:id="rId7"/>
              </a:rPr>
              <a:t>Photogrammar</a:t>
            </a:r>
            <a:r>
              <a:rPr lang="en-US" sz="2200" dirty="0">
                <a:latin typeface="Arial" panose="020B0604020202020204" pitchFamily="34" charset="0"/>
              </a:rPr>
              <a:t> is a free photo archive of World War 2 pictures of American life. You can search by year and location that the photo was taken. You can also search by more than 15 categories, such as war, work, building. Each category has many sub-categories.</a:t>
            </a:r>
          </a:p>
          <a:p>
            <a:r>
              <a:rPr lang="en-US" sz="2200" dirty="0">
                <a:latin typeface="Arial" panose="020B0604020202020204" pitchFamily="34" charset="0"/>
                <a:hlinkClick r:id="rId8"/>
              </a:rPr>
              <a:t>Faking It</a:t>
            </a:r>
            <a:r>
              <a:rPr lang="en-US" sz="2200" dirty="0">
                <a:latin typeface="Arial" panose="020B0604020202020204" pitchFamily="34" charset="0"/>
              </a:rPr>
              <a:t> is a free app from The Metropolitan Museum of Art. Kids can learn about history through the famous edited photos in history</a:t>
            </a:r>
            <a:endParaRPr lang="en-US" sz="2200" dirty="0"/>
          </a:p>
        </p:txBody>
      </p:sp>
      <p:pic>
        <p:nvPicPr>
          <p:cNvPr id="5" name="Picture 4"/>
          <p:cNvPicPr>
            <a:picLocks noChangeAspect="1"/>
          </p:cNvPicPr>
          <p:nvPr/>
        </p:nvPicPr>
        <p:blipFill>
          <a:blip r:embed="rId9"/>
          <a:stretch>
            <a:fillRect/>
          </a:stretch>
        </p:blipFill>
        <p:spPr>
          <a:xfrm>
            <a:off x="9218612" y="1371600"/>
            <a:ext cx="2595651" cy="3857625"/>
          </a:xfrm>
          <a:prstGeom prst="rect">
            <a:avLst/>
          </a:prstGeom>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84212" y="304801"/>
            <a:ext cx="8763000" cy="685800"/>
          </a:xfrm>
          <a:prstGeom prst="rect">
            <a:avLst/>
          </a:prstGeom>
        </p:spPr>
      </p:pic>
      <p:sp>
        <p:nvSpPr>
          <p:cNvPr id="10" name="TextBox 9"/>
          <p:cNvSpPr txBox="1"/>
          <p:nvPr/>
        </p:nvSpPr>
        <p:spPr>
          <a:xfrm>
            <a:off x="303212" y="1295400"/>
            <a:ext cx="11163300" cy="535531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000" dirty="0"/>
              <a:t>Top of our list is </a:t>
            </a:r>
            <a:r>
              <a:rPr lang="en-US" sz="2000" b="1" dirty="0" err="1">
                <a:hlinkClick r:id="rId3"/>
              </a:rPr>
              <a:t>Questionaut</a:t>
            </a:r>
            <a:r>
              <a:rPr lang="en-US" sz="2000" dirty="0">
                <a:hlinkClick r:id="rId3"/>
              </a:rPr>
              <a:t> </a:t>
            </a:r>
            <a:r>
              <a:rPr lang="en-US" sz="2000" dirty="0"/>
              <a:t>– an interactive game that is a little steam punk and a whole lot of fun. Break this out to get kids excited about </a:t>
            </a:r>
            <a:r>
              <a:rPr lang="en-US" sz="2000" b="1" dirty="0">
                <a:hlinkClick r:id="rId4"/>
              </a:rPr>
              <a:t>test prep</a:t>
            </a:r>
            <a:r>
              <a:rPr lang="en-US" sz="2000" dirty="0"/>
              <a:t> and give them an opportunity to brush up on all topics (and not just science)! The puzzle solving and use of the scientific method throughout makes it SO worthwhile… and don’t forget to turn up the volume – the music is great</a:t>
            </a:r>
            <a:r>
              <a:rPr lang="en-US" sz="2000" dirty="0" smtClean="0"/>
              <a:t>!</a:t>
            </a:r>
          </a:p>
          <a:p>
            <a:pPr>
              <a:lnSpc>
                <a:spcPct val="90000"/>
              </a:lnSpc>
            </a:pPr>
            <a:endParaRPr lang="en-US" sz="2000" dirty="0" smtClean="0"/>
          </a:p>
          <a:p>
            <a:pPr marL="342900" indent="-342900">
              <a:lnSpc>
                <a:spcPct val="90000"/>
              </a:lnSpc>
              <a:buFont typeface="Arial" panose="020B0604020202020204" pitchFamily="34" charset="0"/>
              <a:buChar char="•"/>
            </a:pPr>
            <a:r>
              <a:rPr lang="en-US" sz="2000" b="1" dirty="0" err="1">
                <a:hlinkClick r:id="rId5"/>
              </a:rPr>
              <a:t>Edheads</a:t>
            </a:r>
            <a:r>
              <a:rPr lang="en-US" sz="2000" b="1" dirty="0">
                <a:hlinkClick r:id="rId5"/>
              </a:rPr>
              <a:t> </a:t>
            </a:r>
            <a:r>
              <a:rPr lang="en-US" sz="2000" dirty="0"/>
              <a:t>is an engaging science inquiry site. Students can pick from virtual surgeries, machine building, car crash investigations and more. It’s very innovative and even has accompanying handouts for educators to use along with the different online activities so students can complete assignments as they play and learn</a:t>
            </a:r>
            <a:r>
              <a:rPr lang="en-US" sz="2000" dirty="0" smtClean="0"/>
              <a:t>.</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b="1" dirty="0" err="1">
                <a:hlinkClick r:id="rId6"/>
              </a:rPr>
              <a:t>Wonderville</a:t>
            </a:r>
            <a:r>
              <a:rPr lang="en-US" sz="2000" dirty="0"/>
              <a:t> is, well, wonderful! It’s a mixture of movies and interactive lessons that are quirky, educational, and fun for all ages. They tackle a variety of science topics and their lessons are thorough enough to incorporate into your day as a bell ringer, station, or as closure</a:t>
            </a:r>
            <a:r>
              <a:rPr lang="en-US" sz="2000" dirty="0" smtClean="0"/>
              <a:t>!</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b="1" dirty="0" err="1">
                <a:hlinkClick r:id="rId7"/>
              </a:rPr>
              <a:t>Launchball</a:t>
            </a:r>
            <a:r>
              <a:rPr lang="en-US" sz="2000" dirty="0"/>
              <a:t>!  Launch ball is the perfect way to </a:t>
            </a:r>
            <a:r>
              <a:rPr lang="en-US" sz="2000" dirty="0" smtClean="0"/>
              <a:t>get students to tinker with trial and error </a:t>
            </a:r>
            <a:r>
              <a:rPr lang="en-US" sz="2000" dirty="0"/>
              <a:t>while they unassumingly learn about Newton’s laws of motion and simple machines. The object of the game is easy: get the ball from point “a” to point “b” – then discover what physics concepts you covered in the end. This is a perfect way to start your year as you review the </a:t>
            </a:r>
            <a:r>
              <a:rPr lang="en-US" sz="2000" b="1" dirty="0">
                <a:hlinkClick r:id="rId8"/>
              </a:rPr>
              <a:t>scientific method</a:t>
            </a:r>
            <a:r>
              <a:rPr lang="en-US" sz="2000" dirty="0"/>
              <a:t> or review physics concepts before testing.</a:t>
            </a: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12" y="381000"/>
            <a:ext cx="11277600" cy="6001643"/>
          </a:xfrm>
          <a:prstGeom prst="rect">
            <a:avLst/>
          </a:prstGeom>
        </p:spPr>
        <p:txBody>
          <a:bodyPr wrap="square">
            <a:spAutoFit/>
          </a:bodyPr>
          <a:lstStyle/>
          <a:p>
            <a:pPr marL="285750" indent="-285750">
              <a:buFont typeface="Arial" panose="020B0604020202020204" pitchFamily="34" charset="0"/>
              <a:buChar char="•"/>
            </a:pPr>
            <a:r>
              <a:rPr lang="en-US" sz="1600" b="1" dirty="0">
                <a:hlinkClick r:id="rId2"/>
              </a:rPr>
              <a:t>Get Clobbered</a:t>
            </a:r>
            <a:r>
              <a:rPr lang="en-US" sz="1600" dirty="0"/>
              <a:t> We love this site! We use it during our review of </a:t>
            </a:r>
            <a:r>
              <a:rPr lang="en-US" sz="1600" b="1" dirty="0">
                <a:hlinkClick r:id="rId3"/>
              </a:rPr>
              <a:t>Lab Safety</a:t>
            </a:r>
            <a:r>
              <a:rPr lang="en-US" sz="1600" b="1" dirty="0"/>
              <a:t>.  </a:t>
            </a:r>
            <a:r>
              <a:rPr lang="en-US" sz="1600" dirty="0"/>
              <a:t>Choose a character and send them along the assembly line where they are assigned a scientist job. Have students come up to your interactive white board to place the different safety equipment on their bodies to help them survive their harsh work environment. The character is then sent through a work simulation where students discover if their character is unharmed or ends up dizzy with disease</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hlinkClick r:id="rId4"/>
              </a:rPr>
              <a:t>Vector Park’s Levers</a:t>
            </a:r>
            <a:r>
              <a:rPr lang="en-US" sz="1600" dirty="0"/>
              <a:t> is a relaxing physical science site that is all about balance. Students get new materials and levers each time they create a balanced structure. It’s perfect for introducing or reviewing the </a:t>
            </a:r>
            <a:r>
              <a:rPr lang="en-US" sz="1600" b="1" dirty="0">
                <a:hlinkClick r:id="rId5"/>
              </a:rPr>
              <a:t>scientific method</a:t>
            </a:r>
            <a:r>
              <a:rPr lang="en-US" sz="1600" dirty="0"/>
              <a:t> and is great for any down time you may have in class. You can get the entire class involved as they share ideas on how to balance the items provided</a:t>
            </a:r>
            <a:r>
              <a:rPr lang="en-US" sz="1600" dirty="0" smtClean="0"/>
              <a:t>.</a:t>
            </a:r>
          </a:p>
          <a:p>
            <a:endParaRPr lang="en-US" sz="1600" dirty="0" smtClean="0"/>
          </a:p>
          <a:p>
            <a:pPr marL="285750" indent="-285750">
              <a:buFont typeface="Arial" panose="020B0604020202020204" pitchFamily="34" charset="0"/>
              <a:buChar char="•"/>
            </a:pPr>
            <a:r>
              <a:rPr lang="en-US" sz="1600" b="1" dirty="0">
                <a:hlinkClick r:id="rId6"/>
              </a:rPr>
              <a:t>Who Wants to Live a Million Years</a:t>
            </a:r>
            <a:r>
              <a:rPr lang="en-US" sz="1600" dirty="0"/>
              <a:t> – hands </a:t>
            </a:r>
            <a:r>
              <a:rPr lang="en-US" sz="1600" dirty="0" smtClean="0"/>
              <a:t>down </a:t>
            </a:r>
            <a:r>
              <a:rPr lang="en-US" sz="1600" dirty="0"/>
              <a:t>a favorite for our kids. We use it during our study of </a:t>
            </a:r>
            <a:r>
              <a:rPr lang="en-US" sz="1600" b="1" dirty="0">
                <a:hlinkClick r:id="rId7"/>
              </a:rPr>
              <a:t>Evolution</a:t>
            </a:r>
            <a:r>
              <a:rPr lang="en-US" sz="1600" b="1" dirty="0"/>
              <a:t>. </a:t>
            </a:r>
            <a:r>
              <a:rPr lang="en-US" sz="1600" dirty="0"/>
              <a:t>To start off the game, Darwin discusses the meaning of Natural Selection and survival of the fittest. Then, students pick out their creatures with the idea that diversity = increased chance of survival. Will the evolving population survive a changing and sometimes cruel environment? You will see</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hlinkClick r:id="rId8"/>
              </a:rPr>
              <a:t>Arnold’s Lost all his Organs!</a:t>
            </a:r>
            <a:r>
              <a:rPr lang="en-US" sz="1600" dirty="0"/>
              <a:t> It’s silly, it’s Arnold </a:t>
            </a:r>
            <a:r>
              <a:rPr lang="en-US" sz="1600" dirty="0" err="1"/>
              <a:t>Schwarzeneggery</a:t>
            </a:r>
            <a:r>
              <a:rPr lang="en-US" sz="1600" dirty="0"/>
              <a:t>, and it’s a little elementary, but it’s a great intro to </a:t>
            </a:r>
            <a:r>
              <a:rPr lang="en-US" sz="1600" b="1" dirty="0">
                <a:hlinkClick r:id="rId9"/>
              </a:rPr>
              <a:t>Human Body Systems</a:t>
            </a:r>
            <a:r>
              <a:rPr lang="en-US" sz="1600" dirty="0"/>
              <a:t>. Students must give Arnold the appropriate organs for each system. They have unlimited chances, and if a child gets stumped, it’s great to have the help of their classmates to find the right answer</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hlinkClick r:id="rId10"/>
              </a:rPr>
              <a:t>Digestion Story</a:t>
            </a:r>
            <a:r>
              <a:rPr lang="en-US" sz="1600" dirty="0"/>
              <a:t>  is a visual journey through the </a:t>
            </a:r>
            <a:r>
              <a:rPr lang="en-US" sz="1600" b="1" dirty="0">
                <a:hlinkClick r:id="rId11"/>
              </a:rPr>
              <a:t>digestive system</a:t>
            </a:r>
            <a:r>
              <a:rPr lang="en-US" sz="1600" dirty="0"/>
              <a:t>. Students will learn how various foods like proteins, fats, and simple and complex sugars are broken down physically and chemically. It’s an entertaining and comical trip from beginning to end</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hlinkClick r:id="rId12"/>
              </a:rPr>
              <a:t>DNA Learning Center</a:t>
            </a:r>
            <a:r>
              <a:rPr lang="en-US" sz="1600" b="1" dirty="0"/>
              <a:t> </a:t>
            </a:r>
            <a:r>
              <a:rPr lang="en-US" sz="1600" dirty="0"/>
              <a:t>is our go-to for amazing videos and animations for cell biology and </a:t>
            </a:r>
            <a:r>
              <a:rPr lang="en-US" sz="1600" b="1" dirty="0">
                <a:hlinkClick r:id="rId13"/>
              </a:rPr>
              <a:t>genetics</a:t>
            </a:r>
            <a:r>
              <a:rPr lang="en-US" sz="1600" dirty="0"/>
              <a:t>. This site has mesmerizing microscopic animated pieces about transcription and translation, unzipping DNA, 3-d brain model exploration and more!</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412" y="268470"/>
            <a:ext cx="4343400" cy="1200329"/>
          </a:xfrm>
          <a:prstGeom prst="rect">
            <a:avLst/>
          </a:prstGeom>
        </p:spPr>
        <p:txBody>
          <a:bodyPr wrap="square">
            <a:spAutoFit/>
          </a:bodyPr>
          <a:lstStyle/>
          <a:p>
            <a:r>
              <a:rPr lang="en-US" b="1" dirty="0" err="1">
                <a:latin typeface="Lucida Grande"/>
              </a:rPr>
              <a:t>Photomath</a:t>
            </a:r>
            <a:r>
              <a:rPr lang="en-US" b="1" dirty="0">
                <a:latin typeface="Lucida Grande"/>
              </a:rPr>
              <a:t> - Camera Calculator</a:t>
            </a:r>
          </a:p>
          <a:p>
            <a:r>
              <a:rPr lang="en-US" b="1" dirty="0">
                <a:latin typeface="Lucida Grande"/>
              </a:rPr>
              <a:t>By </a:t>
            </a:r>
            <a:r>
              <a:rPr lang="en-US" b="1" dirty="0" err="1">
                <a:latin typeface="Lucida Grande"/>
              </a:rPr>
              <a:t>Photomath</a:t>
            </a:r>
            <a:r>
              <a:rPr lang="en-US" b="1" dirty="0">
                <a:latin typeface="Lucida Grande"/>
              </a:rPr>
              <a:t>, Inc.</a:t>
            </a:r>
          </a:p>
          <a:p>
            <a:r>
              <a:rPr lang="en-US" b="1" dirty="0">
                <a:latin typeface="Lucida Grande"/>
                <a:hlinkClick r:id="rId2"/>
              </a:rPr>
              <a:t>View More by This Developer</a:t>
            </a:r>
            <a:endParaRPr lang="en-US" dirty="0">
              <a:latin typeface="Lucida Grande"/>
            </a:endParaRPr>
          </a:p>
          <a:p>
            <a:r>
              <a:rPr lang="en-US" dirty="0">
                <a:latin typeface="Lucida Grande"/>
              </a:rPr>
              <a:t>Open iTunes to buy and download apps.</a:t>
            </a:r>
            <a:endParaRPr lang="en-US" b="0" i="0" dirty="0">
              <a:effectLst/>
              <a:latin typeface="Lucida Grande"/>
            </a:endParaRPr>
          </a:p>
        </p:txBody>
      </p:sp>
      <p:pic>
        <p:nvPicPr>
          <p:cNvPr id="3" name="Picture 2"/>
          <p:cNvPicPr>
            <a:picLocks noChangeAspect="1"/>
          </p:cNvPicPr>
          <p:nvPr/>
        </p:nvPicPr>
        <p:blipFill>
          <a:blip r:embed="rId3"/>
          <a:stretch>
            <a:fillRect/>
          </a:stretch>
        </p:blipFill>
        <p:spPr>
          <a:xfrm>
            <a:off x="227012" y="533400"/>
            <a:ext cx="981075" cy="981075"/>
          </a:xfrm>
          <a:prstGeom prst="rect">
            <a:avLst/>
          </a:prstGeom>
        </p:spPr>
      </p:pic>
      <p:pic>
        <p:nvPicPr>
          <p:cNvPr id="4" name="Picture 3"/>
          <p:cNvPicPr>
            <a:picLocks noChangeAspect="1"/>
          </p:cNvPicPr>
          <p:nvPr/>
        </p:nvPicPr>
        <p:blipFill>
          <a:blip r:embed="rId4"/>
          <a:stretch>
            <a:fillRect/>
          </a:stretch>
        </p:blipFill>
        <p:spPr>
          <a:xfrm>
            <a:off x="836612" y="2012357"/>
            <a:ext cx="4018780" cy="3448998"/>
          </a:xfrm>
          <a:prstGeom prst="rect">
            <a:avLst/>
          </a:prstGeom>
        </p:spPr>
      </p:pic>
      <p:sp>
        <p:nvSpPr>
          <p:cNvPr id="5" name="Rectangle 4"/>
          <p:cNvSpPr/>
          <p:nvPr/>
        </p:nvSpPr>
        <p:spPr>
          <a:xfrm>
            <a:off x="7618412" y="253563"/>
            <a:ext cx="5484812" cy="1200329"/>
          </a:xfrm>
          <a:prstGeom prst="rect">
            <a:avLst/>
          </a:prstGeom>
        </p:spPr>
        <p:txBody>
          <a:bodyPr wrap="square">
            <a:spAutoFit/>
          </a:bodyPr>
          <a:lstStyle/>
          <a:p>
            <a:r>
              <a:rPr lang="en-US" b="1" dirty="0" err="1">
                <a:latin typeface="Lucida Grande"/>
              </a:rPr>
              <a:t>Mathway</a:t>
            </a:r>
            <a:r>
              <a:rPr lang="en-US" b="1" dirty="0">
                <a:latin typeface="Lucida Grande"/>
              </a:rPr>
              <a:t> - Math Problem Solver</a:t>
            </a:r>
          </a:p>
          <a:p>
            <a:r>
              <a:rPr lang="en-US" b="1" dirty="0">
                <a:latin typeface="Lucida Grande"/>
              </a:rPr>
              <a:t>By </a:t>
            </a:r>
            <a:r>
              <a:rPr lang="en-US" b="1" dirty="0" err="1">
                <a:latin typeface="Lucida Grande"/>
              </a:rPr>
              <a:t>Mathway</a:t>
            </a:r>
            <a:r>
              <a:rPr lang="en-US" b="1" dirty="0">
                <a:latin typeface="Lucida Grande"/>
              </a:rPr>
              <a:t>, LLC</a:t>
            </a:r>
          </a:p>
          <a:p>
            <a:r>
              <a:rPr lang="en-US" b="1" dirty="0">
                <a:latin typeface="Lucida Grande"/>
                <a:hlinkClick r:id="rId5"/>
              </a:rPr>
              <a:t>View More by This Developer</a:t>
            </a:r>
            <a:endParaRPr lang="en-US" dirty="0">
              <a:latin typeface="Lucida Grande"/>
            </a:endParaRPr>
          </a:p>
          <a:p>
            <a:r>
              <a:rPr lang="en-US" dirty="0">
                <a:latin typeface="Lucida Grande"/>
              </a:rPr>
              <a:t>Open iTunes to buy and download apps.</a:t>
            </a:r>
            <a:endParaRPr lang="en-US" b="0" i="0" dirty="0">
              <a:effectLst/>
              <a:latin typeface="Lucida Grande"/>
            </a:endParaRPr>
          </a:p>
        </p:txBody>
      </p:sp>
      <p:pic>
        <p:nvPicPr>
          <p:cNvPr id="6" name="Picture 5"/>
          <p:cNvPicPr>
            <a:picLocks noChangeAspect="1"/>
          </p:cNvPicPr>
          <p:nvPr/>
        </p:nvPicPr>
        <p:blipFill>
          <a:blip r:embed="rId6"/>
          <a:stretch>
            <a:fillRect/>
          </a:stretch>
        </p:blipFill>
        <p:spPr>
          <a:xfrm>
            <a:off x="6476065" y="363922"/>
            <a:ext cx="1066800" cy="979610"/>
          </a:xfrm>
          <a:prstGeom prst="rect">
            <a:avLst/>
          </a:prstGeom>
        </p:spPr>
      </p:pic>
      <p:pic>
        <p:nvPicPr>
          <p:cNvPr id="7" name="Picture 6"/>
          <p:cNvPicPr>
            <a:picLocks noChangeAspect="1"/>
          </p:cNvPicPr>
          <p:nvPr/>
        </p:nvPicPr>
        <p:blipFill>
          <a:blip r:embed="rId7"/>
          <a:stretch>
            <a:fillRect/>
          </a:stretch>
        </p:blipFill>
        <p:spPr>
          <a:xfrm>
            <a:off x="7237412" y="1752600"/>
            <a:ext cx="3810000" cy="3264170"/>
          </a:xfrm>
          <a:prstGeom prst="rect">
            <a:avLst/>
          </a:prstGeom>
        </p:spPr>
      </p:pic>
      <p:pic>
        <p:nvPicPr>
          <p:cNvPr id="8" name="Picture 7"/>
          <p:cNvPicPr>
            <a:picLocks noChangeAspect="1"/>
          </p:cNvPicPr>
          <p:nvPr/>
        </p:nvPicPr>
        <p:blipFill>
          <a:blip r:embed="rId8"/>
          <a:stretch>
            <a:fillRect/>
          </a:stretch>
        </p:blipFill>
        <p:spPr>
          <a:xfrm>
            <a:off x="5408612" y="5425838"/>
            <a:ext cx="6577013" cy="1064850"/>
          </a:xfrm>
          <a:prstGeom prst="rect">
            <a:avLst/>
          </a:prstGeo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77</Words>
  <Application>Microsoft Office PowerPoint</Application>
  <PresentationFormat>Custom</PresentationFormat>
  <Paragraphs>46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 song for jennifer bold</vt:lpstr>
      <vt:lpstr>Arial</vt:lpstr>
      <vt:lpstr>Consolas</vt:lpstr>
      <vt:lpstr>Corbel</vt:lpstr>
      <vt:lpstr>Lucida Grande</vt:lpstr>
      <vt:lpstr>Chalkboard 16x9</vt:lpstr>
      <vt:lpstr>Integrating Technology into Math, Science and Social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Websites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2016-04-28T02:34:46Z</dcterms:created>
  <dcterms:modified xsi:type="dcterms:W3CDTF">2016-04-28T20:40:26Z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